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1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CF9CFA7-B740-43F9-AF2B-BA4B6FBFD78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63C6-06A5-4B8C-9005-A882A9259FD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7625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9CFA7-B740-43F9-AF2B-BA4B6FBFD78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63C6-06A5-4B8C-9005-A882A9259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380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9CFA7-B740-43F9-AF2B-BA4B6FBFD78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63C6-06A5-4B8C-9005-A882A9259FD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8420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9CFA7-B740-43F9-AF2B-BA4B6FBFD78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63C6-06A5-4B8C-9005-A882A9259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873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9CFA7-B740-43F9-AF2B-BA4B6FBFD78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63C6-06A5-4B8C-9005-A882A9259FD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1542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9CFA7-B740-43F9-AF2B-BA4B6FBFD78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63C6-06A5-4B8C-9005-A882A9259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723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9CFA7-B740-43F9-AF2B-BA4B6FBFD78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63C6-06A5-4B8C-9005-A882A9259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752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9CFA7-B740-43F9-AF2B-BA4B6FBFD78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63C6-06A5-4B8C-9005-A882A9259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47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9CFA7-B740-43F9-AF2B-BA4B6FBFD78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63C6-06A5-4B8C-9005-A882A9259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770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9CFA7-B740-43F9-AF2B-BA4B6FBFD78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63C6-06A5-4B8C-9005-A882A9259F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433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9CFA7-B740-43F9-AF2B-BA4B6FBFD78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063C6-06A5-4B8C-9005-A882A9259FD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7157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CF9CFA7-B740-43F9-AF2B-BA4B6FBFD78A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0B063C6-06A5-4B8C-9005-A882A9259FD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3460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ODDS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876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62344" y="0"/>
            <a:ext cx="9720072" cy="1499616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j-ea"/>
              </a:rPr>
              <a:t>Odds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931773" y="1126524"/>
            <a:ext cx="8229600" cy="5029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charset="0"/>
              <a:buChar char="p"/>
              <a:defRPr/>
            </a:pPr>
            <a:r>
              <a:rPr lang="en-US" sz="2400" dirty="0"/>
              <a:t>Another way to describe the chance of an event occurring is with </a:t>
            </a:r>
            <a:r>
              <a:rPr lang="en-US" sz="2400" b="1" dirty="0">
                <a:solidFill>
                  <a:schemeClr val="folHlink"/>
                </a:solidFill>
              </a:rPr>
              <a:t>odds</a:t>
            </a:r>
            <a:r>
              <a:rPr lang="en-US" sz="2400" dirty="0"/>
              <a:t>.  The odds in </a:t>
            </a:r>
            <a:r>
              <a:rPr lang="en-US" sz="2400" b="1" u="sng" dirty="0">
                <a:solidFill>
                  <a:srgbClr val="0066FF"/>
                </a:solidFill>
              </a:rPr>
              <a:t>favor</a:t>
            </a:r>
            <a:r>
              <a:rPr lang="en-US" sz="2400" dirty="0"/>
              <a:t> of an event is the ratio that compares the number of ways the event </a:t>
            </a:r>
            <a:r>
              <a:rPr lang="en-US" sz="2400" b="1" u="sng" dirty="0">
                <a:solidFill>
                  <a:srgbClr val="0066FF"/>
                </a:solidFill>
              </a:rPr>
              <a:t>can</a:t>
            </a:r>
            <a:r>
              <a:rPr lang="en-US" sz="2400" dirty="0">
                <a:solidFill>
                  <a:srgbClr val="0066FF"/>
                </a:solidFill>
              </a:rPr>
              <a:t> </a:t>
            </a:r>
            <a:r>
              <a:rPr lang="en-US" sz="2400" dirty="0"/>
              <a:t>occur to the number of ways the event </a:t>
            </a:r>
            <a:r>
              <a:rPr lang="en-US" sz="2400" b="1" u="sng" dirty="0">
                <a:solidFill>
                  <a:srgbClr val="DE5895"/>
                </a:solidFill>
              </a:rPr>
              <a:t>cannot</a:t>
            </a:r>
            <a:r>
              <a:rPr lang="en-US" sz="2400" dirty="0"/>
              <a:t> occur.</a:t>
            </a:r>
          </a:p>
          <a:p>
            <a:pPr eaLnBrk="1" hangingPunct="1">
              <a:lnSpc>
                <a:spcPct val="80000"/>
              </a:lnSpc>
              <a:buFont typeface="Wingdings" charset="0"/>
              <a:buChar char="p"/>
              <a:defRPr/>
            </a:pPr>
            <a:endParaRPr lang="en-US" sz="2400" dirty="0"/>
          </a:p>
          <a:p>
            <a:pPr eaLnBrk="1" hangingPunct="1">
              <a:lnSpc>
                <a:spcPct val="80000"/>
              </a:lnSpc>
              <a:buFont typeface="Wingdings" charset="0"/>
              <a:buChar char="p"/>
              <a:defRPr/>
            </a:pPr>
            <a:r>
              <a:rPr lang="en-US" sz="2400" dirty="0"/>
              <a:t>We can determine odds using the following ratios:</a:t>
            </a:r>
          </a:p>
          <a:p>
            <a:pPr eaLnBrk="1" hangingPunct="1">
              <a:lnSpc>
                <a:spcPct val="80000"/>
              </a:lnSpc>
              <a:buFont typeface="Wingdings" charset="0"/>
              <a:buChar char="p"/>
              <a:defRPr/>
            </a:pPr>
            <a:endParaRPr lang="en-US" sz="2400" dirty="0"/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400" dirty="0"/>
              <a:t>	</a:t>
            </a:r>
            <a:r>
              <a:rPr lang="en-US" sz="2400" dirty="0">
                <a:solidFill>
                  <a:srgbClr val="0033CC"/>
                </a:solidFill>
              </a:rPr>
              <a:t>Odds in Favor = 	number of successes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400" dirty="0">
                <a:solidFill>
                  <a:srgbClr val="0033CC"/>
                </a:solidFill>
              </a:rPr>
              <a:t>				</a:t>
            </a:r>
            <a:r>
              <a:rPr lang="en-US" sz="2400" dirty="0" smtClean="0">
                <a:solidFill>
                  <a:srgbClr val="0033CC"/>
                </a:solidFill>
              </a:rPr>
              <a:t>number </a:t>
            </a:r>
            <a:r>
              <a:rPr lang="en-US" sz="2400" dirty="0">
                <a:solidFill>
                  <a:srgbClr val="0033CC"/>
                </a:solidFill>
              </a:rPr>
              <a:t>of failures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400" dirty="0"/>
              <a:t>	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400" dirty="0"/>
              <a:t>	</a:t>
            </a:r>
            <a:r>
              <a:rPr lang="en-US" sz="2400" dirty="0">
                <a:solidFill>
                  <a:srgbClr val="DE5895"/>
                </a:solidFill>
              </a:rPr>
              <a:t>Odds against = 	number of failures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400" dirty="0">
                <a:solidFill>
                  <a:srgbClr val="DE5895"/>
                </a:solidFill>
              </a:rPr>
              <a:t>				</a:t>
            </a:r>
            <a:r>
              <a:rPr lang="en-US" sz="2400" dirty="0" smtClean="0">
                <a:solidFill>
                  <a:srgbClr val="DE5895"/>
                </a:solidFill>
              </a:rPr>
              <a:t>number </a:t>
            </a:r>
            <a:r>
              <a:rPr lang="en-US" sz="2400" dirty="0">
                <a:solidFill>
                  <a:srgbClr val="DE5895"/>
                </a:solidFill>
              </a:rPr>
              <a:t>of successes</a:t>
            </a: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4219832" y="4283675"/>
            <a:ext cx="3429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Verdana" charset="0"/>
              <a:ea typeface="ＭＳ Ｐゴシック" charset="0"/>
            </a:endParaRPr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4372232" y="5686167"/>
            <a:ext cx="327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Verdan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643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900561" y="47117"/>
            <a:ext cx="9720072" cy="1499616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j-ea"/>
              </a:rPr>
              <a:t>Example #1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966464" y="1281557"/>
            <a:ext cx="9720073" cy="402336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Suppose we play a game with 2 number cubes.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If </a:t>
            </a:r>
            <a:r>
              <a:rPr lang="en-US" altLang="en-US" sz="2400" dirty="0"/>
              <a:t>the sum of the numbers rolled is 6 or less – </a:t>
            </a:r>
            <a:r>
              <a:rPr lang="en-US" altLang="en-US" sz="2400" b="1" dirty="0">
                <a:solidFill>
                  <a:srgbClr val="0066FF"/>
                </a:solidFill>
              </a:rPr>
              <a:t>you win!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If </a:t>
            </a:r>
            <a:r>
              <a:rPr lang="en-US" altLang="en-US" sz="2400" dirty="0"/>
              <a:t>the sum of the numbers rolled is not 6 or less – </a:t>
            </a:r>
            <a:r>
              <a:rPr lang="en-US" altLang="en-US" sz="2400" b="1" dirty="0">
                <a:solidFill>
                  <a:srgbClr val="DE5895"/>
                </a:solidFill>
              </a:rPr>
              <a:t>you lose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 u="sng" dirty="0"/>
              <a:t>In this situation we can express odds as follows: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dirty="0"/>
              <a:t>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dirty="0">
                <a:solidFill>
                  <a:srgbClr val="0033CC"/>
                </a:solidFill>
              </a:rPr>
              <a:t>Odds in favor =	numbers rolled is 6 or less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dirty="0">
                <a:solidFill>
                  <a:srgbClr val="0033CC"/>
                </a:solidFill>
              </a:rPr>
              <a:t>				numbers rolled is not 6 or less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dirty="0"/>
              <a:t>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dirty="0">
                <a:solidFill>
                  <a:srgbClr val="DE5895"/>
                </a:solidFill>
              </a:rPr>
              <a:t>Odds against = 	numbers rolled is not 6 or less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dirty="0">
                <a:solidFill>
                  <a:srgbClr val="DE5895"/>
                </a:solidFill>
              </a:rPr>
              <a:t>			`	numbers rolled is 6 or less</a:t>
            </a: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3350000" y="4582297"/>
            <a:ext cx="495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Verdana" charset="0"/>
              <a:ea typeface="ＭＳ Ｐゴシック" charset="0"/>
            </a:endParaRPr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>
            <a:off x="3350000" y="5513173"/>
            <a:ext cx="495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Verdana" charset="0"/>
              <a:ea typeface="ＭＳ Ｐゴシック" charset="0"/>
            </a:endParaRPr>
          </a:p>
        </p:txBody>
      </p:sp>
      <p:pic>
        <p:nvPicPr>
          <p:cNvPr id="16389" name="Picture 9" descr="Go to fullsize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304800"/>
            <a:ext cx="1295400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3772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900561" y="47117"/>
            <a:ext cx="9720072" cy="1499616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j-ea"/>
              </a:rPr>
              <a:t>Example #1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966464" y="1281557"/>
            <a:ext cx="9720073" cy="402336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dirty="0"/>
              <a:t>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3600" dirty="0">
                <a:solidFill>
                  <a:srgbClr val="0033CC"/>
                </a:solidFill>
              </a:rPr>
              <a:t>Odds in favor =	numbers rolled is 6 or less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3600" dirty="0">
                <a:solidFill>
                  <a:srgbClr val="0033CC"/>
                </a:solidFill>
              </a:rPr>
              <a:t>				</a:t>
            </a:r>
            <a:r>
              <a:rPr lang="en-US" altLang="en-US" sz="3600" dirty="0" smtClean="0">
                <a:solidFill>
                  <a:srgbClr val="0033CC"/>
                </a:solidFill>
              </a:rPr>
              <a:t>	numbers </a:t>
            </a:r>
            <a:r>
              <a:rPr lang="en-US" altLang="en-US" sz="3600" dirty="0">
                <a:solidFill>
                  <a:srgbClr val="0033CC"/>
                </a:solidFill>
              </a:rPr>
              <a:t>rolled is not 6 or less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3600" dirty="0"/>
              <a:t>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3600" dirty="0">
                <a:solidFill>
                  <a:srgbClr val="DE5895"/>
                </a:solidFill>
              </a:rPr>
              <a:t>Odds against = 	numbers rolled is not 6 or less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3600" dirty="0">
                <a:solidFill>
                  <a:srgbClr val="DE5895"/>
                </a:solidFill>
              </a:rPr>
              <a:t>			`	</a:t>
            </a:r>
            <a:r>
              <a:rPr lang="en-US" altLang="en-US" sz="3600" dirty="0" smtClean="0">
                <a:solidFill>
                  <a:srgbClr val="DE5895"/>
                </a:solidFill>
              </a:rPr>
              <a:t>	numbers </a:t>
            </a:r>
            <a:r>
              <a:rPr lang="en-US" altLang="en-US" sz="3600" dirty="0">
                <a:solidFill>
                  <a:srgbClr val="DE5895"/>
                </a:solidFill>
              </a:rPr>
              <a:t>rolled is 6 or less</a:t>
            </a: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4548606" y="2308655"/>
            <a:ext cx="495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Verdana" charset="0"/>
              <a:ea typeface="ＭＳ Ｐゴシック" charset="0"/>
            </a:endParaRPr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>
            <a:off x="4733957" y="4203357"/>
            <a:ext cx="495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Verdana" charset="0"/>
              <a:ea typeface="ＭＳ Ｐゴシック" charset="0"/>
            </a:endParaRPr>
          </a:p>
        </p:txBody>
      </p:sp>
      <p:pic>
        <p:nvPicPr>
          <p:cNvPr id="16389" name="Picture 9" descr="Go to fullsize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304800"/>
            <a:ext cx="1295400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495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906562" y="303277"/>
            <a:ext cx="9720072" cy="1499616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j-ea"/>
              </a:rPr>
              <a:t>Example </a:t>
            </a:r>
            <a:r>
              <a:rPr lang="en-US" smtClean="0">
                <a:ea typeface="+mj-ea"/>
              </a:rPr>
              <a:t>#</a:t>
            </a:r>
            <a:r>
              <a:rPr lang="en-US" smtClean="0">
                <a:ea typeface="+mj-ea"/>
              </a:rPr>
              <a:t>2- You TRY!!!</a:t>
            </a:r>
            <a:endParaRPr lang="en-US" dirty="0" smtClean="0">
              <a:ea typeface="+mj-ea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1"/>
            <a:ext cx="11176000" cy="4843463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 typeface="Wingdings" charset="0"/>
              <a:buChar char="p"/>
              <a:defRPr/>
            </a:pPr>
            <a:r>
              <a:rPr lang="en-US" sz="3200" dirty="0"/>
              <a:t>A bag contains 5 yellow marbles, </a:t>
            </a:r>
            <a:r>
              <a:rPr lang="en-US" sz="3200" b="1" dirty="0">
                <a:solidFill>
                  <a:schemeClr val="folHlink"/>
                </a:solidFill>
              </a:rPr>
              <a:t>3 white</a:t>
            </a:r>
            <a:r>
              <a:rPr lang="en-US" sz="3200" dirty="0"/>
              <a:t> marbles, and 1 black marble.  What are the odds drawing a </a:t>
            </a:r>
            <a:r>
              <a:rPr lang="en-US" sz="3200" b="1" dirty="0">
                <a:solidFill>
                  <a:schemeClr val="folHlink"/>
                </a:solidFill>
              </a:rPr>
              <a:t>white </a:t>
            </a:r>
            <a:r>
              <a:rPr lang="en-US" sz="3200" dirty="0"/>
              <a:t>marble from the bag?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p"/>
              <a:defRPr/>
            </a:pPr>
            <a:endParaRPr lang="en-US" sz="3200" dirty="0"/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3200" dirty="0"/>
              <a:t>	</a:t>
            </a:r>
            <a:r>
              <a:rPr lang="en-US" sz="2800" dirty="0">
                <a:solidFill>
                  <a:srgbClr val="0033CC"/>
                </a:solidFill>
              </a:rPr>
              <a:t>Odds in favor =     number of white marbles		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800" dirty="0">
                <a:solidFill>
                  <a:srgbClr val="0033CC"/>
                </a:solidFill>
              </a:rPr>
              <a:t>				number of non-white marbles	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800" dirty="0"/>
              <a:t>	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800" dirty="0"/>
              <a:t>	</a:t>
            </a:r>
            <a:r>
              <a:rPr lang="en-US" sz="2800" dirty="0">
                <a:solidFill>
                  <a:srgbClr val="DE5895"/>
                </a:solidFill>
              </a:rPr>
              <a:t>Odds against =     number of non-white marbles	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800" dirty="0">
                <a:solidFill>
                  <a:srgbClr val="DE5895"/>
                </a:solidFill>
              </a:rPr>
              <a:t>				number of white marbles		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3200" dirty="0"/>
              <a:t>	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endParaRPr lang="en-US" sz="3200" dirty="0"/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3200" dirty="0"/>
              <a:t>Therefore, </a:t>
            </a:r>
            <a:r>
              <a:rPr lang="en-US" sz="3200" b="1" dirty="0">
                <a:solidFill>
                  <a:srgbClr val="0066FF"/>
                </a:solidFill>
              </a:rPr>
              <a:t>the odds for are 1:2</a:t>
            </a: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3200" dirty="0"/>
              <a:t> and </a:t>
            </a:r>
            <a:r>
              <a:rPr lang="en-US" sz="3200" b="1" dirty="0">
                <a:solidFill>
                  <a:srgbClr val="DE5895"/>
                </a:solidFill>
              </a:rPr>
              <a:t>the odds against are 2:1</a:t>
            </a: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3313545" y="4271818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Verdana" charset="0"/>
              <a:ea typeface="ＭＳ Ｐゴシック" charset="0"/>
            </a:endParaRPr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3313545" y="5908964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Verdana" charset="0"/>
              <a:ea typeface="ＭＳ Ｐゴシック" charset="0"/>
            </a:endParaRPr>
          </a:p>
        </p:txBody>
      </p:sp>
      <p:pic>
        <p:nvPicPr>
          <p:cNvPr id="17415" name="Picture 9" descr="Go to fullsize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228600"/>
            <a:ext cx="16764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332018" y="5493604"/>
            <a:ext cx="4953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# OF FAILURES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357967" y="4373445"/>
            <a:ext cx="4953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# OF FAILURES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398679" y="6120360"/>
            <a:ext cx="4953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# OF SUCCESSES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398679" y="3810430"/>
            <a:ext cx="4953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# OF SUCCESSES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334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decel="100000" fill="hold"/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00" decel="100000" fill="hold"/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</TotalTime>
  <Words>157</Words>
  <Application>Microsoft Office PowerPoint</Application>
  <PresentationFormat>Widescreen</PresentationFormat>
  <Paragraphs>46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MS PGothic</vt:lpstr>
      <vt:lpstr>Tw Cen MT</vt:lpstr>
      <vt:lpstr>Tw Cen MT Condensed</vt:lpstr>
      <vt:lpstr>Verdana</vt:lpstr>
      <vt:lpstr>Wingdings</vt:lpstr>
      <vt:lpstr>Wingdings 3</vt:lpstr>
      <vt:lpstr>Integral</vt:lpstr>
      <vt:lpstr>ODDS</vt:lpstr>
      <vt:lpstr>Odds</vt:lpstr>
      <vt:lpstr>Example #1</vt:lpstr>
      <vt:lpstr>Example #1</vt:lpstr>
      <vt:lpstr>Example #2- You TRY!!!</vt:lpstr>
    </vt:vector>
  </TitlesOfParts>
  <Company>Hopewell Area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ODDS</dc:title>
  <dc:creator>Grow, Erin</dc:creator>
  <cp:lastModifiedBy>Grow, Erin</cp:lastModifiedBy>
  <cp:revision>2</cp:revision>
  <dcterms:created xsi:type="dcterms:W3CDTF">2015-12-03T16:35:00Z</dcterms:created>
  <dcterms:modified xsi:type="dcterms:W3CDTF">2016-05-06T15:48:05Z</dcterms:modified>
</cp:coreProperties>
</file>