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7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7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B3589235-CE15-495D-A6F5-B380C1B3C149}" type="datetimeFigureOut">
              <a:rPr lang="en-US" smtClean="0"/>
              <a:pPr/>
              <a:t>9/16/2013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FE083F42-431F-47C1-AEE7-5D68A1D26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Axkn8G18t8" TargetMode="External"/><Relationship Id="rId2" Type="http://schemas.openxmlformats.org/officeDocument/2006/relationships/hyperlink" Target="http://www.youtube.com/watch?v=EuHnjDM-ty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F-bch1U7pTE" TargetMode="External"/><Relationship Id="rId4" Type="http://schemas.openxmlformats.org/officeDocument/2006/relationships/hyperlink" Target="http://www.youtube.com/watch?v=IhzSrRR0QS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Living things must interact with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Deer example:</a:t>
            </a:r>
          </a:p>
          <a:p>
            <a:pPr>
              <a:buNone/>
            </a:pPr>
            <a:r>
              <a:rPr lang="en-US" dirty="0" smtClean="0"/>
              <a:t>		What might determine how many deer can 	live in an area?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	</a:t>
            </a:r>
          </a:p>
        </p:txBody>
      </p:sp>
      <p:pic>
        <p:nvPicPr>
          <p:cNvPr id="5" name="Picture 4" descr="de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2590800"/>
            <a:ext cx="3043238" cy="23622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Characteristics of living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Organization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Reproduction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Growth and Development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Adaptation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Homeostasis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Composed of one or more cells</a:t>
            </a:r>
            <a:endParaRPr lang="en-US" dirty="0"/>
          </a:p>
        </p:txBody>
      </p:sp>
      <p:pic>
        <p:nvPicPr>
          <p:cNvPr id="4" name="Picture 3" descr="skincel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267200"/>
            <a:ext cx="3243309" cy="2438400"/>
          </a:xfrm>
          <a:prstGeom prst="rect">
            <a:avLst/>
          </a:prstGeom>
        </p:spPr>
      </p:pic>
      <p:pic>
        <p:nvPicPr>
          <p:cNvPr id="5" name="Picture 4" descr="rbc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4191000"/>
            <a:ext cx="24384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Organisms must replace themselves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Species- group of organisms that interbreed and produce fertile offspring</a:t>
            </a:r>
          </a:p>
          <a:p>
            <a:pPr lvl="1"/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Which animal cannot reproduce?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Subspecies?</a:t>
            </a:r>
            <a:endParaRPr lang="en-US" dirty="0"/>
          </a:p>
        </p:txBody>
      </p:sp>
      <p:pic>
        <p:nvPicPr>
          <p:cNvPr id="4" name="Picture 3" descr="opossu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990600"/>
            <a:ext cx="2667000" cy="1682262"/>
          </a:xfrm>
          <a:prstGeom prst="rect">
            <a:avLst/>
          </a:prstGeom>
        </p:spPr>
      </p:pic>
      <p:pic>
        <p:nvPicPr>
          <p:cNvPr id="5" name="Picture 4" descr="pig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0"/>
            <a:ext cx="2590800" cy="1528386"/>
          </a:xfrm>
          <a:prstGeom prst="rect">
            <a:avLst/>
          </a:prstGeom>
        </p:spPr>
      </p:pic>
      <p:pic>
        <p:nvPicPr>
          <p:cNvPr id="7" name="Picture 6" descr="mu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7400" y="3352800"/>
            <a:ext cx="2981325" cy="2247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and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Growth- increase in amount of living material</a:t>
            </a:r>
          </a:p>
          <a:p>
            <a:endParaRPr lang="en-US" dirty="0" smtClean="0"/>
          </a:p>
          <a:p>
            <a:r>
              <a:rPr lang="en-US" dirty="0" smtClean="0"/>
              <a:t>Development- changes during life (mature)</a:t>
            </a:r>
            <a:endParaRPr lang="en-US" dirty="0"/>
          </a:p>
        </p:txBody>
      </p:sp>
      <p:pic>
        <p:nvPicPr>
          <p:cNvPr id="4" name="Picture 3" descr="bigd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733800"/>
            <a:ext cx="2171700" cy="2895600"/>
          </a:xfrm>
          <a:prstGeom prst="rect">
            <a:avLst/>
          </a:prstGeom>
        </p:spPr>
      </p:pic>
      <p:pic>
        <p:nvPicPr>
          <p:cNvPr id="5" name="Picture 4" descr="worlds_largest_do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3657600"/>
            <a:ext cx="2514600" cy="2958353"/>
          </a:xfrm>
          <a:prstGeom prst="rect">
            <a:avLst/>
          </a:prstGeom>
        </p:spPr>
      </p:pic>
      <p:pic>
        <p:nvPicPr>
          <p:cNvPr id="6" name="Picture 5" descr="strongdo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3581400"/>
            <a:ext cx="2076450" cy="3009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Respond to a stimulus</a:t>
            </a:r>
          </a:p>
          <a:p>
            <a:pPr lvl="1"/>
            <a:r>
              <a:rPr lang="en-US" dirty="0" smtClean="0"/>
              <a:t>Stimulus- condition</a:t>
            </a:r>
          </a:p>
          <a:p>
            <a:pPr lvl="1"/>
            <a:r>
              <a:rPr lang="en-US" dirty="0" smtClean="0"/>
              <a:t>Response- reaction to a stimulus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Examples:</a:t>
            </a:r>
          </a:p>
          <a:p>
            <a:pPr lvl="1">
              <a:buNone/>
            </a:pPr>
            <a:r>
              <a:rPr lang="en-US" dirty="0" smtClean="0"/>
              <a:t>	Eyes adjust to light</a:t>
            </a:r>
          </a:p>
          <a:p>
            <a:pPr lvl="1">
              <a:buNone/>
            </a:pPr>
            <a:r>
              <a:rPr lang="en-US" dirty="0" smtClean="0"/>
              <a:t>	Camels store water</a:t>
            </a:r>
          </a:p>
        </p:txBody>
      </p:sp>
      <p:pic>
        <p:nvPicPr>
          <p:cNvPr id="4" name="Picture 3" descr="camel-se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4419600"/>
            <a:ext cx="2560320" cy="2011680"/>
          </a:xfrm>
          <a:prstGeom prst="rect">
            <a:avLst/>
          </a:prstGeom>
        </p:spPr>
      </p:pic>
      <p:pic>
        <p:nvPicPr>
          <p:cNvPr id="5" name="Picture 4" descr="sphinx_mo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3886200"/>
            <a:ext cx="2224904" cy="2774950"/>
          </a:xfrm>
          <a:prstGeom prst="rect">
            <a:avLst/>
          </a:prstGeom>
        </p:spPr>
      </p:pic>
      <p:pic>
        <p:nvPicPr>
          <p:cNvPr id="6" name="Picture 5" descr="Geck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5000" y="4800600"/>
            <a:ext cx="2133600" cy="1862797"/>
          </a:xfrm>
          <a:prstGeom prst="rect">
            <a:avLst/>
          </a:prstGeom>
        </p:spPr>
      </p:pic>
      <p:pic>
        <p:nvPicPr>
          <p:cNvPr id="7" name="Picture 6" descr="goosebump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9800" y="1447800"/>
            <a:ext cx="2895600" cy="217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Homeostasis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686800" cy="4572000"/>
          </a:xfrm>
        </p:spPr>
        <p:txBody>
          <a:bodyPr/>
          <a:lstStyle/>
          <a:p>
            <a:r>
              <a:rPr lang="en-US" dirty="0" smtClean="0"/>
              <a:t>Regulation of internal environment (int. adaptation)</a:t>
            </a:r>
          </a:p>
          <a:p>
            <a:endParaRPr lang="en-US" dirty="0" smtClean="0"/>
          </a:p>
          <a:p>
            <a:r>
              <a:rPr lang="en-US" dirty="0" smtClean="0"/>
              <a:t>Examples: </a:t>
            </a:r>
          </a:p>
          <a:p>
            <a:pPr>
              <a:buNone/>
            </a:pPr>
            <a:r>
              <a:rPr lang="en-US" dirty="0" smtClean="0"/>
              <a:t>		Waste, salt, water, sugar, temperature, oxygen </a:t>
            </a:r>
            <a:endParaRPr lang="en-US" dirty="0"/>
          </a:p>
        </p:txBody>
      </p:sp>
      <p:pic>
        <p:nvPicPr>
          <p:cNvPr id="4" name="Picture 3" descr="george-bush-sweat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686175"/>
            <a:ext cx="2359528" cy="3171825"/>
          </a:xfrm>
          <a:prstGeom prst="rect">
            <a:avLst/>
          </a:prstGeom>
        </p:spPr>
      </p:pic>
      <p:pic>
        <p:nvPicPr>
          <p:cNvPr id="5" name="Picture 4" descr="outofbrea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3657600"/>
            <a:ext cx="2128266" cy="3200400"/>
          </a:xfrm>
          <a:prstGeom prst="rect">
            <a:avLst/>
          </a:prstGeom>
        </p:spPr>
      </p:pic>
      <p:pic>
        <p:nvPicPr>
          <p:cNvPr id="6" name="Picture 5" descr="ned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81600" y="3962400"/>
            <a:ext cx="2743200" cy="2724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Levels of Organization</a:t>
            </a:r>
          </a:p>
          <a:p>
            <a:pPr lvl="1"/>
            <a:r>
              <a:rPr lang="en-US" dirty="0" smtClean="0"/>
              <a:t>Atom</a:t>
            </a:r>
          </a:p>
          <a:p>
            <a:pPr lvl="1"/>
            <a:r>
              <a:rPr lang="en-US" smtClean="0"/>
              <a:t>Molecule</a:t>
            </a:r>
          </a:p>
          <a:p>
            <a:pPr lvl="1"/>
            <a:r>
              <a:rPr lang="en-US" smtClean="0"/>
              <a:t>Organelle</a:t>
            </a:r>
            <a:endParaRPr lang="en-US" dirty="0" smtClean="0"/>
          </a:p>
          <a:p>
            <a:pPr lvl="1"/>
            <a:r>
              <a:rPr lang="en-US" dirty="0" smtClean="0"/>
              <a:t>Cell</a:t>
            </a:r>
          </a:p>
          <a:p>
            <a:pPr lvl="1"/>
            <a:r>
              <a:rPr lang="en-US" dirty="0" smtClean="0"/>
              <a:t>Tissue</a:t>
            </a:r>
          </a:p>
          <a:p>
            <a:pPr lvl="1"/>
            <a:r>
              <a:rPr lang="en-US" dirty="0" smtClean="0"/>
              <a:t>Organ</a:t>
            </a:r>
          </a:p>
          <a:p>
            <a:pPr lvl="1"/>
            <a:r>
              <a:rPr lang="en-US" dirty="0" smtClean="0"/>
              <a:t>Organ System</a:t>
            </a:r>
          </a:p>
          <a:p>
            <a:pPr lvl="1"/>
            <a:r>
              <a:rPr lang="en-US" dirty="0" err="1" smtClean="0"/>
              <a:t>Multicellular</a:t>
            </a:r>
            <a:r>
              <a:rPr lang="en-US" dirty="0" smtClean="0"/>
              <a:t> Organism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Gradual change in a population of species over time in order to </a:t>
            </a:r>
            <a:r>
              <a:rPr lang="en-US" b="1" u="sng" dirty="0" smtClean="0"/>
              <a:t>survive</a:t>
            </a:r>
            <a:r>
              <a:rPr lang="en-US" dirty="0" smtClean="0"/>
              <a:t> and </a:t>
            </a:r>
            <a:r>
              <a:rPr lang="en-US" b="1" u="sng" dirty="0" smtClean="0"/>
              <a:t>compete for mates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Ex:  Deer(brown/white), </a:t>
            </a:r>
            <a:r>
              <a:rPr lang="en-US" dirty="0" err="1" smtClean="0"/>
              <a:t>camo</a:t>
            </a:r>
            <a:r>
              <a:rPr lang="en-US" dirty="0" smtClean="0"/>
              <a:t>, lizards, man-eaters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humans still evolving?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human evolu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5301" y="4191000"/>
            <a:ext cx="3828699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1.2</a:t>
            </a:r>
            <a:r>
              <a:rPr lang="en-US" sz="4800" dirty="0" smtClean="0"/>
              <a:t>  Methods in Biology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Why does rain bring out worms?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Why does moss grow on the north side of a tree?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side of a mountain are most ski slopes?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What is Biology?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What is Science?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What are the 4 branches of Science?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Steps used to gather information and answer questions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Hypothesis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Report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you trying to answer?</a:t>
            </a:r>
          </a:p>
          <a:p>
            <a:endParaRPr lang="en-US" dirty="0" smtClean="0"/>
          </a:p>
          <a:p>
            <a:r>
              <a:rPr lang="en-US" dirty="0" smtClean="0"/>
              <a:t>Observation-</a:t>
            </a:r>
          </a:p>
          <a:p>
            <a:pPr lvl="1">
              <a:buNone/>
            </a:pPr>
            <a:r>
              <a:rPr lang="en-US" dirty="0" smtClean="0"/>
              <a:t>			Information collected from the 5 senses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Observation QUIZ!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84582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Testable explanation for a problem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Not an opinion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Often “if…then” statements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	Example:  If batteries last longer, then that 				brand costs more money.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Hypothesis- “Reasoning”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686800" cy="45720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Inductive Reasoning- using a fact and apply to all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	Ex:  Mr. Allison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Deductive Reasoning- use a general rule and apply to a 				specific case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	Ex:  Doctor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686800" cy="502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Testing a hypothesis under controlled conditions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3200" dirty="0" smtClean="0"/>
              <a:t>		</a:t>
            </a:r>
            <a:r>
              <a:rPr lang="en-US" sz="3000" dirty="0" smtClean="0">
                <a:solidFill>
                  <a:srgbClr val="FFFF00"/>
                </a:solidFill>
              </a:rPr>
              <a:t>Control</a:t>
            </a:r>
            <a:r>
              <a:rPr lang="en-US" sz="3000" dirty="0" smtClean="0"/>
              <a:t>- condition kept the same</a:t>
            </a:r>
          </a:p>
          <a:p>
            <a:pPr>
              <a:buNone/>
            </a:pPr>
            <a:r>
              <a:rPr lang="en-US" sz="3000" dirty="0" smtClean="0"/>
              <a:t>		Control Group?</a:t>
            </a:r>
          </a:p>
          <a:p>
            <a:pPr>
              <a:buNone/>
            </a:pPr>
            <a:r>
              <a:rPr lang="en-US" sz="3000" dirty="0" smtClean="0"/>
              <a:t>		</a:t>
            </a:r>
            <a:r>
              <a:rPr lang="en-US" sz="3000" dirty="0" smtClean="0">
                <a:solidFill>
                  <a:srgbClr val="FFFF00"/>
                </a:solidFill>
              </a:rPr>
              <a:t>Independent variable</a:t>
            </a:r>
            <a:r>
              <a:rPr lang="en-US" sz="3000" dirty="0" smtClean="0"/>
              <a:t>- condition changed</a:t>
            </a:r>
          </a:p>
          <a:p>
            <a:pPr>
              <a:buNone/>
            </a:pPr>
            <a:r>
              <a:rPr lang="en-US" sz="3000" dirty="0" smtClean="0"/>
              <a:t>		</a:t>
            </a:r>
            <a:r>
              <a:rPr lang="en-US" sz="3000" dirty="0" smtClean="0">
                <a:solidFill>
                  <a:srgbClr val="FFFF00"/>
                </a:solidFill>
              </a:rPr>
              <a:t>Dependent variable</a:t>
            </a:r>
            <a:r>
              <a:rPr lang="en-US" sz="3000" dirty="0" smtClean="0"/>
              <a:t>- measurement of the 			change in the </a:t>
            </a:r>
            <a:r>
              <a:rPr lang="en-US" sz="3000" dirty="0" err="1" smtClean="0"/>
              <a:t>ind</a:t>
            </a:r>
            <a:r>
              <a:rPr lang="en-US" sz="3000" dirty="0" smtClean="0"/>
              <a:t>. variable</a:t>
            </a:r>
          </a:p>
          <a:p>
            <a:pPr>
              <a:buNone/>
            </a:pPr>
            <a:r>
              <a:rPr lang="en-US" sz="3000" dirty="0" smtClean="0"/>
              <a:t>		</a:t>
            </a:r>
            <a:r>
              <a:rPr lang="en-US" sz="3000" dirty="0" smtClean="0">
                <a:solidFill>
                  <a:srgbClr val="FFFF00"/>
                </a:solidFill>
              </a:rPr>
              <a:t>Data</a:t>
            </a:r>
            <a:r>
              <a:rPr lang="en-US" sz="3000" dirty="0" smtClean="0"/>
              <a:t>- information collected (# or description)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Batteries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Independent Variable , Dependent Var., Control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Testing Shoes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Weight-loss pills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Placebo?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Ginko</a:t>
            </a:r>
            <a:r>
              <a:rPr lang="en-US" dirty="0" smtClean="0"/>
              <a:t> </a:t>
            </a:r>
            <a:r>
              <a:rPr lang="en-US" dirty="0" err="1" smtClean="0"/>
              <a:t>Biloba</a:t>
            </a:r>
            <a:r>
              <a:rPr lang="en-US" dirty="0" smtClean="0"/>
              <a:t> Worksheet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	Analyzing Data:</a:t>
            </a:r>
          </a:p>
          <a:p>
            <a:pPr lvl="1"/>
            <a:r>
              <a:rPr lang="en-US" sz="2900" dirty="0" smtClean="0"/>
              <a:t>Did the experiment answer the problem?</a:t>
            </a:r>
          </a:p>
          <a:p>
            <a:pPr lvl="1"/>
            <a:r>
              <a:rPr lang="en-US" sz="2900" dirty="0" smtClean="0"/>
              <a:t>Is more experimenting needed?</a:t>
            </a:r>
          </a:p>
          <a:p>
            <a:pPr lvl="1">
              <a:buNone/>
            </a:pPr>
            <a:endParaRPr lang="en-US" sz="2900" dirty="0" smtClean="0"/>
          </a:p>
          <a:p>
            <a:pPr lvl="1">
              <a:buNone/>
            </a:pPr>
            <a:r>
              <a:rPr lang="en-US" sz="2900" dirty="0" smtClean="0"/>
              <a:t>Reporting Results:</a:t>
            </a:r>
          </a:p>
          <a:p>
            <a:pPr lvl="1"/>
            <a:r>
              <a:rPr lang="en-US" sz="2900" dirty="0" smtClean="0"/>
              <a:t>Was your hypothesis correct?  Why or why not?</a:t>
            </a:r>
          </a:p>
          <a:p>
            <a:pPr lvl="1"/>
            <a:r>
              <a:rPr lang="en-US" sz="2900" dirty="0" smtClean="0"/>
              <a:t>Show results (Chart and Graphs)</a:t>
            </a:r>
          </a:p>
          <a:p>
            <a:pPr lvl="1"/>
            <a:endParaRPr lang="en-US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458200" cy="4572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Theory- explanation supported by scientific evidence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Law- Fact of nature, cannot be disproven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1.3 The Nature of 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200" dirty="0" smtClean="0"/>
              <a:t>Quantitative- results in numerical data</a:t>
            </a:r>
          </a:p>
          <a:p>
            <a:pPr>
              <a:buNone/>
            </a:pPr>
            <a:r>
              <a:rPr lang="en-US" sz="3200" dirty="0" smtClean="0"/>
              <a:t>		- reported as tables or graphs</a:t>
            </a:r>
          </a:p>
          <a:p>
            <a:pPr>
              <a:buNone/>
            </a:pPr>
            <a:r>
              <a:rPr lang="en-US" sz="3200" dirty="0" smtClean="0"/>
              <a:t>		- English / Customary vs. SI / Metric</a:t>
            </a:r>
          </a:p>
          <a:p>
            <a:pPr>
              <a:buNone/>
            </a:pPr>
            <a:r>
              <a:rPr lang="en-US" sz="3200" dirty="0" smtClean="0"/>
              <a:t>			- based on ten, easy to convert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Qualitative- results in observational data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Ethics- moral principles or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686800" cy="4572000"/>
          </a:xfrm>
        </p:spPr>
        <p:txBody>
          <a:bodyPr/>
          <a:lstStyle/>
          <a:p>
            <a:r>
              <a:rPr lang="en-US" dirty="0" smtClean="0"/>
              <a:t>Science is not good or bad</a:t>
            </a:r>
          </a:p>
          <a:p>
            <a:r>
              <a:rPr lang="en-US" dirty="0" smtClean="0"/>
              <a:t>Some applications may be viewed as good or bad</a:t>
            </a:r>
          </a:p>
          <a:p>
            <a:r>
              <a:rPr lang="en-US" dirty="0" smtClean="0"/>
              <a:t>Stem cell research, cloning, abortion, death penalty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Stem cell link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Stem </a:t>
            </a:r>
            <a:r>
              <a:rPr lang="en-US" dirty="0" smtClean="0">
                <a:hlinkClick r:id="rId4"/>
              </a:rPr>
              <a:t>cell link 2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5"/>
              </a:rPr>
              <a:t>Stem cell link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Biology- </a:t>
            </a:r>
          </a:p>
          <a:p>
            <a:pPr marL="514350" indent="-514350">
              <a:buNone/>
            </a:pPr>
            <a:r>
              <a:rPr lang="en-US" dirty="0" smtClean="0"/>
              <a:t>	the study of life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Pure Science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- study carried out for the sake of knowledge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- no immediate impact to humans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	Ex: 	Pluto being a planet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		Jellyfish glow in florescent light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Technology</a:t>
            </a:r>
          </a:p>
          <a:p>
            <a:pPr>
              <a:buNone/>
            </a:pPr>
            <a:r>
              <a:rPr lang="en-US" dirty="0" smtClean="0"/>
              <a:t>	- application of science to improve human life</a:t>
            </a:r>
          </a:p>
          <a:p>
            <a:pPr>
              <a:buNone/>
            </a:pPr>
            <a:r>
              <a:rPr lang="en-US" dirty="0" smtClean="0"/>
              <a:t>		Ex: protein code to promote cells to grow hair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increase food production</a:t>
            </a:r>
          </a:p>
          <a:p>
            <a:pPr>
              <a:buNone/>
            </a:pPr>
            <a:r>
              <a:rPr lang="en-US" dirty="0" smtClean="0"/>
              <a:t>		reduce manual labor</a:t>
            </a:r>
          </a:p>
          <a:p>
            <a:pPr>
              <a:buNone/>
            </a:pPr>
            <a:r>
              <a:rPr lang="en-US" dirty="0" smtClean="0"/>
              <a:t>		decrease pollution</a:t>
            </a:r>
          </a:p>
          <a:p>
            <a:pPr>
              <a:buNone/>
            </a:pPr>
            <a:r>
              <a:rPr lang="en-US" dirty="0" smtClean="0"/>
              <a:t>		alternative sources of energy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our technology allowing us to live too long?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Science-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</a:p>
          <a:p>
            <a:pPr marL="514350" indent="-514350">
              <a:buNone/>
            </a:pPr>
            <a:r>
              <a:rPr lang="en-US" dirty="0" smtClean="0"/>
              <a:t>	Webster’s Dictionary- systematic knowledge of natural or physical phenomena; truth obtained by observation, experiment, and induction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Winters’- </a:t>
            </a:r>
          </a:p>
          <a:p>
            <a:pPr marL="514350" indent="-514350">
              <a:buNone/>
            </a:pPr>
            <a:r>
              <a:rPr lang="en-US" dirty="0" smtClean="0"/>
              <a:t>		the study of why something occurs or exists</a:t>
            </a:r>
          </a:p>
          <a:p>
            <a:pPr marL="514350" indent="-514350">
              <a:buNone/>
            </a:pPr>
            <a:r>
              <a:rPr lang="en-US" dirty="0" smtClean="0"/>
              <a:t>		What? How?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4 branches of Science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dirty="0" smtClean="0"/>
              <a:t>	1.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dirty="0" smtClean="0"/>
              <a:t>	2.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dirty="0" smtClean="0"/>
              <a:t>	3.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dirty="0" smtClean="0"/>
              <a:t>	4.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dirty="0" smtClean="0"/>
              <a:t>*Hopewell Curriculum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 need to know about Biology?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are living</a:t>
            </a:r>
          </a:p>
          <a:p>
            <a:endParaRPr lang="en-US" dirty="0" smtClean="0"/>
          </a:p>
          <a:p>
            <a:r>
              <a:rPr lang="en-US" dirty="0" smtClean="0"/>
              <a:t>The more you know about biology, the more you will understand yourself.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Diets (Adkins, Hollywood), pains (bees), foods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Questions????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Understand the world around you.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Plastic?</a:t>
            </a:r>
          </a:p>
          <a:p>
            <a:pPr lvl="1"/>
            <a:r>
              <a:rPr lang="en-US" dirty="0" smtClean="0"/>
              <a:t>Tapioca?</a:t>
            </a:r>
          </a:p>
          <a:p>
            <a:pPr lvl="1"/>
            <a:r>
              <a:rPr lang="en-US" dirty="0" smtClean="0"/>
              <a:t>Nylon?</a:t>
            </a:r>
          </a:p>
          <a:p>
            <a:pPr lvl="1"/>
            <a:r>
              <a:rPr lang="en-US" dirty="0" smtClean="0"/>
              <a:t>Caviar?</a:t>
            </a:r>
          </a:p>
          <a:p>
            <a:pPr lvl="1"/>
            <a:r>
              <a:rPr lang="en-US" dirty="0" err="1" smtClean="0"/>
              <a:t>Jello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Pig intestines are used for what?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Biology used in your everyday life?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List examples and briefly explain.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Feeding the dog- what to eat, amount, how often </a:t>
            </a:r>
          </a:p>
          <a:p>
            <a:pPr lvl="1"/>
            <a:r>
              <a:rPr lang="en-US" dirty="0" smtClean="0"/>
              <a:t>Toilet paper- gets the job done, breaks down in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Biologists answer all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We will never run out of questions.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We are finding new organisms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We will never cure all diseases or feed all people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We do not have an endless supply of energy (oil)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Currency</Template>
  <TotalTime>1609</TotalTime>
  <Words>502</Words>
  <Application>Microsoft Office PowerPoint</Application>
  <PresentationFormat>On-screen Show (4:3)</PresentationFormat>
  <Paragraphs>196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Currency</vt:lpstr>
      <vt:lpstr>Chapter 1</vt:lpstr>
      <vt:lpstr>QUIZ </vt:lpstr>
      <vt:lpstr>ANSWERS</vt:lpstr>
      <vt:lpstr>ANSWERS</vt:lpstr>
      <vt:lpstr>ANSWERS</vt:lpstr>
      <vt:lpstr>Why do I need to know about Biology?</vt:lpstr>
      <vt:lpstr>Ask Questions????</vt:lpstr>
      <vt:lpstr>How is Biology used in your everyday life?</vt:lpstr>
      <vt:lpstr>Will Biologists answer all questions?</vt:lpstr>
      <vt:lpstr>Living things must interact with environment</vt:lpstr>
      <vt:lpstr>Characteristics of living things</vt:lpstr>
      <vt:lpstr>Organization  </vt:lpstr>
      <vt:lpstr>Reproduction</vt:lpstr>
      <vt:lpstr>Growth and Development</vt:lpstr>
      <vt:lpstr>Adaptation</vt:lpstr>
      <vt:lpstr>Homeostasis</vt:lpstr>
      <vt:lpstr>Organization  </vt:lpstr>
      <vt:lpstr>Evolution</vt:lpstr>
      <vt:lpstr>1.2  Methods in Biology</vt:lpstr>
      <vt:lpstr>Scientific Methods</vt:lpstr>
      <vt:lpstr>Define Problem</vt:lpstr>
      <vt:lpstr>Hypothesis</vt:lpstr>
      <vt:lpstr>Hypothesis- “Reasoning”</vt:lpstr>
      <vt:lpstr>Experiment</vt:lpstr>
      <vt:lpstr>Experiment examples</vt:lpstr>
      <vt:lpstr>Scientific Method</vt:lpstr>
      <vt:lpstr>Scientific Method</vt:lpstr>
      <vt:lpstr>1.3 The Nature of Biology</vt:lpstr>
      <vt:lpstr>Ethics- moral principles or values</vt:lpstr>
      <vt:lpstr>Science</vt:lpstr>
      <vt:lpstr>Science</vt:lpstr>
      <vt:lpstr>Is our technology allowing us to live too long?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 </dc:creator>
  <cp:lastModifiedBy> </cp:lastModifiedBy>
  <cp:revision>72</cp:revision>
  <dcterms:created xsi:type="dcterms:W3CDTF">2009-08-27T01:55:26Z</dcterms:created>
  <dcterms:modified xsi:type="dcterms:W3CDTF">2013-09-16T13:03:00Z</dcterms:modified>
</cp:coreProperties>
</file>