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69" r:id="rId17"/>
    <p:sldId id="273" r:id="rId18"/>
    <p:sldId id="274" r:id="rId19"/>
    <p:sldId id="280" r:id="rId20"/>
    <p:sldId id="279" r:id="rId21"/>
    <p:sldId id="275" r:id="rId22"/>
    <p:sldId id="276" r:id="rId23"/>
    <p:sldId id="277" r:id="rId24"/>
    <p:sldId id="278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Genetics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round peas are dominant over wrinkled peas, determine the offspring of a cross between round peas that are heterozygous.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Cross two wrinkled peas?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Pedigree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Constructing a Pedigree:</a:t>
            </a:r>
          </a:p>
          <a:p>
            <a:pPr lvl="1"/>
            <a:r>
              <a:rPr lang="en-US" sz="2800" dirty="0" smtClean="0"/>
              <a:t>Rules:</a:t>
            </a:r>
          </a:p>
          <a:p>
            <a:pPr lvl="2"/>
            <a:r>
              <a:rPr lang="en-US" sz="2600" dirty="0" smtClean="0"/>
              <a:t>Females are circles</a:t>
            </a:r>
          </a:p>
          <a:p>
            <a:pPr lvl="2"/>
            <a:r>
              <a:rPr lang="en-US" sz="2600" dirty="0" smtClean="0"/>
              <a:t>Males are squares</a:t>
            </a:r>
          </a:p>
          <a:p>
            <a:pPr lvl="1"/>
            <a:r>
              <a:rPr lang="en-US" sz="2800" dirty="0" smtClean="0"/>
              <a:t>Begin with your parents</a:t>
            </a:r>
          </a:p>
          <a:p>
            <a:pPr lvl="2"/>
            <a:r>
              <a:rPr lang="en-US" sz="2600" dirty="0" smtClean="0"/>
              <a:t>Connect them with a mating line</a:t>
            </a:r>
          </a:p>
          <a:p>
            <a:pPr lvl="2"/>
            <a:r>
              <a:rPr lang="en-US" sz="2600" dirty="0" smtClean="0"/>
              <a:t>Offspring line / Generations / Multiple mates</a:t>
            </a:r>
          </a:p>
          <a:p>
            <a:pPr lvl="2"/>
            <a:r>
              <a:rPr lang="en-US" sz="2600" dirty="0" smtClean="0"/>
              <a:t>Unknown/ Label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Punnett</a:t>
            </a:r>
            <a:r>
              <a:rPr lang="en-US" dirty="0" smtClean="0"/>
              <a:t> Squares Worksheet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Silkworms				Parents:  CC x cc</a:t>
            </a:r>
          </a:p>
          <a:p>
            <a:pPr>
              <a:buNone/>
            </a:pPr>
            <a:r>
              <a:rPr lang="en-US" dirty="0" smtClean="0"/>
              <a:t>	C- yellow cocoon</a:t>
            </a:r>
          </a:p>
          <a:p>
            <a:pPr>
              <a:buNone/>
            </a:pPr>
            <a:r>
              <a:rPr lang="en-US" dirty="0" smtClean="0"/>
              <a:t>	 c- white cocoon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Genotype:</a:t>
            </a:r>
          </a:p>
          <a:p>
            <a:pPr>
              <a:buNone/>
            </a:pPr>
            <a:r>
              <a:rPr lang="en-US" dirty="0" smtClean="0"/>
              <a:t>Phenotype: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Punnett</a:t>
            </a:r>
            <a:r>
              <a:rPr lang="en-US" dirty="0" smtClean="0"/>
              <a:t> Squares Worksheet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Guinea Pigs				Parents:  Ff x ff</a:t>
            </a:r>
          </a:p>
          <a:p>
            <a:pPr>
              <a:buNone/>
            </a:pPr>
            <a:r>
              <a:rPr lang="en-US" dirty="0" smtClean="0"/>
              <a:t>	F- short fur</a:t>
            </a:r>
          </a:p>
          <a:p>
            <a:pPr>
              <a:buNone/>
            </a:pPr>
            <a:r>
              <a:rPr lang="en-US" dirty="0" smtClean="0"/>
              <a:t>	 f- long fur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Genotype:</a:t>
            </a:r>
          </a:p>
          <a:p>
            <a:pPr>
              <a:buNone/>
            </a:pPr>
            <a:r>
              <a:rPr lang="en-US" dirty="0" smtClean="0"/>
              <a:t>Phenotype: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Punnett</a:t>
            </a:r>
            <a:r>
              <a:rPr lang="en-US" dirty="0" smtClean="0"/>
              <a:t> Squares Worksheet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Mice				Parents:  </a:t>
            </a:r>
            <a:r>
              <a:rPr lang="en-US" dirty="0" err="1" smtClean="0"/>
              <a:t>Ee</a:t>
            </a:r>
            <a:r>
              <a:rPr lang="en-US" dirty="0" smtClean="0"/>
              <a:t> x </a:t>
            </a:r>
            <a:r>
              <a:rPr lang="en-US" dirty="0" err="1" smtClean="0"/>
              <a:t>Ee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E- black eyes</a:t>
            </a:r>
          </a:p>
          <a:p>
            <a:pPr>
              <a:buNone/>
            </a:pPr>
            <a:r>
              <a:rPr lang="en-US" dirty="0" smtClean="0"/>
              <a:t>	 e- red eyes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Genotype:</a:t>
            </a:r>
          </a:p>
          <a:p>
            <a:pPr>
              <a:buNone/>
            </a:pPr>
            <a:r>
              <a:rPr lang="en-US" dirty="0" smtClean="0"/>
              <a:t>Phenotype: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Punnett</a:t>
            </a:r>
            <a:r>
              <a:rPr lang="en-US" dirty="0" smtClean="0"/>
              <a:t> Squares Worksheet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Four o’clock plants		Parents:  white x pink</a:t>
            </a:r>
          </a:p>
          <a:p>
            <a:pPr>
              <a:buNone/>
            </a:pPr>
            <a:r>
              <a:rPr lang="en-US" dirty="0" smtClean="0"/>
              <a:t>	F- red</a:t>
            </a:r>
          </a:p>
          <a:p>
            <a:pPr>
              <a:buNone/>
            </a:pPr>
            <a:r>
              <a:rPr lang="en-US" dirty="0" smtClean="0"/>
              <a:t>	 f- white</a:t>
            </a:r>
          </a:p>
          <a:p>
            <a:pPr>
              <a:buNone/>
            </a:pPr>
            <a:r>
              <a:rPr lang="en-US" dirty="0" smtClean="0"/>
              <a:t>	Ff- pink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Genotype:</a:t>
            </a:r>
          </a:p>
          <a:p>
            <a:pPr>
              <a:buNone/>
            </a:pPr>
            <a:r>
              <a:rPr lang="en-US" dirty="0" smtClean="0"/>
              <a:t>Phenotype: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mtClean="0"/>
              <a:t>Co-dominance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Dihybrid</a:t>
            </a:r>
            <a:r>
              <a:rPr lang="en-US" dirty="0" smtClean="0"/>
              <a:t> Cross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Two Traits</a:t>
            </a:r>
            <a:endParaRPr lang="en-US" dirty="0"/>
          </a:p>
          <a:p>
            <a:r>
              <a:rPr lang="en-US" dirty="0" smtClean="0"/>
              <a:t>T- tall , t- dwarf  (height)</a:t>
            </a:r>
          </a:p>
          <a:p>
            <a:r>
              <a:rPr lang="en-US" dirty="0" smtClean="0"/>
              <a:t>R- round, r- wrinkled  (seed coat)</a:t>
            </a:r>
          </a:p>
          <a:p>
            <a:endParaRPr lang="en-US" dirty="0" smtClean="0"/>
          </a:p>
          <a:p>
            <a:r>
              <a:rPr lang="en-US" dirty="0" smtClean="0"/>
              <a:t>TTRR x </a:t>
            </a:r>
            <a:r>
              <a:rPr lang="en-US" dirty="0" err="1" smtClean="0"/>
              <a:t>ttrr</a:t>
            </a:r>
            <a:endParaRPr lang="en-US" dirty="0" smtClean="0"/>
          </a:p>
          <a:p>
            <a:r>
              <a:rPr lang="en-US" dirty="0" smtClean="0"/>
              <a:t>F1?</a:t>
            </a:r>
          </a:p>
          <a:p>
            <a:r>
              <a:rPr lang="en-US" dirty="0" smtClean="0"/>
              <a:t>F2?</a:t>
            </a:r>
          </a:p>
          <a:p>
            <a:endParaRPr lang="en-US" dirty="0" smtClean="0"/>
          </a:p>
          <a:p>
            <a:r>
              <a:rPr lang="en-US" smtClean="0"/>
              <a:t>Questions </a:t>
            </a:r>
            <a:r>
              <a:rPr lang="en-US" dirty="0" smtClean="0"/>
              <a:t>on the back of </a:t>
            </a:r>
            <a:r>
              <a:rPr lang="en-US" smtClean="0"/>
              <a:t>pedigree directions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Dihybrid</a:t>
            </a:r>
            <a:r>
              <a:rPr lang="en-US" dirty="0" smtClean="0"/>
              <a:t> Cross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Dominance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Complete Dominance</a:t>
            </a:r>
          </a:p>
          <a:p>
            <a:pPr lvl="1"/>
            <a:r>
              <a:rPr lang="en-US" sz="2800" dirty="0" smtClean="0"/>
              <a:t>One gene controls a trait</a:t>
            </a:r>
          </a:p>
          <a:p>
            <a:pPr lvl="1"/>
            <a:r>
              <a:rPr lang="en-US" sz="2800" dirty="0" smtClean="0"/>
              <a:t>Heterozygote shows dominant trait (identical)</a:t>
            </a:r>
          </a:p>
          <a:p>
            <a:pPr lvl="1"/>
            <a:endParaRPr lang="en-US" sz="2800" dirty="0" smtClean="0"/>
          </a:p>
          <a:p>
            <a:r>
              <a:rPr lang="en-US" sz="3300" dirty="0" smtClean="0"/>
              <a:t>Incomplete Dominance</a:t>
            </a:r>
          </a:p>
          <a:p>
            <a:pPr lvl="1"/>
            <a:r>
              <a:rPr lang="en-US" sz="2800" dirty="0" smtClean="0"/>
              <a:t>One gene</a:t>
            </a:r>
          </a:p>
          <a:p>
            <a:pPr lvl="1"/>
            <a:r>
              <a:rPr lang="en-US" sz="2800" dirty="0" smtClean="0"/>
              <a:t>Heterozygote shows intermediate </a:t>
            </a:r>
            <a:r>
              <a:rPr lang="en-US" sz="2800" dirty="0" smtClean="0"/>
              <a:t>trait</a:t>
            </a:r>
          </a:p>
          <a:p>
            <a:pPr lvl="1"/>
            <a:r>
              <a:rPr lang="en-US" sz="2800" dirty="0" smtClean="0"/>
              <a:t>4 </a:t>
            </a:r>
            <a:r>
              <a:rPr lang="en-US" sz="2800" dirty="0" err="1" smtClean="0"/>
              <a:t>o’clocks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Dominance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/>
              <a:t>Multiple Gene Inheritance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More than one gene controls one trait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Skin color (6 genes)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AABBCCDDEEFF x </a:t>
            </a:r>
            <a:r>
              <a:rPr lang="en-US" sz="2800" dirty="0" err="1" smtClean="0"/>
              <a:t>aabbccddeeff</a:t>
            </a:r>
            <a:endParaRPr lang="en-US" sz="2800" dirty="0" smtClean="0"/>
          </a:p>
          <a:p>
            <a:pPr lvl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Why do offspring resemble </a:t>
            </a:r>
          </a:p>
          <a:p>
            <a:pPr>
              <a:buNone/>
            </a:pPr>
            <a:r>
              <a:rPr lang="en-US" sz="3200" dirty="0" smtClean="0"/>
              <a:t>   parents?</a:t>
            </a:r>
          </a:p>
          <a:p>
            <a:r>
              <a:rPr lang="en-US" sz="3200" dirty="0" smtClean="0"/>
              <a:t>Why did Henry VIII kill his wives?</a:t>
            </a:r>
          </a:p>
          <a:p>
            <a:endParaRPr lang="en-US" sz="3200" dirty="0" smtClean="0"/>
          </a:p>
          <a:p>
            <a:endParaRPr lang="en-US" sz="3200" dirty="0"/>
          </a:p>
        </p:txBody>
      </p:sp>
      <p:pic>
        <p:nvPicPr>
          <p:cNvPr id="4" name="Picture 3" descr="Henry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3505200"/>
            <a:ext cx="2743200" cy="2767584"/>
          </a:xfrm>
          <a:prstGeom prst="rect">
            <a:avLst/>
          </a:prstGeom>
        </p:spPr>
      </p:pic>
      <p:pic>
        <p:nvPicPr>
          <p:cNvPr id="5" name="Picture 4" descr="wiv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5800" y="3352800"/>
            <a:ext cx="3657600" cy="3505200"/>
          </a:xfrm>
          <a:prstGeom prst="rect">
            <a:avLst/>
          </a:prstGeom>
        </p:spPr>
      </p:pic>
      <p:pic>
        <p:nvPicPr>
          <p:cNvPr id="6" name="Picture 5" descr="lookalik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89600" y="0"/>
            <a:ext cx="3454400" cy="259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Dominance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Co-dominance</a:t>
            </a:r>
          </a:p>
          <a:p>
            <a:pPr lvl="1"/>
            <a:r>
              <a:rPr lang="en-US" sz="2800" dirty="0" smtClean="0"/>
              <a:t>Blood Types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Dominance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Sex-Linked Recessive (X-linked)</a:t>
            </a:r>
          </a:p>
          <a:p>
            <a:pPr lvl="1"/>
            <a:r>
              <a:rPr lang="en-US" sz="2800" dirty="0" smtClean="0"/>
              <a:t>Expressed when all “X” chromosomes contain the affected gene</a:t>
            </a:r>
          </a:p>
          <a:p>
            <a:pPr lvl="1"/>
            <a:r>
              <a:rPr lang="en-US" sz="2800" dirty="0" smtClean="0"/>
              <a:t>Female- XX		Male- XY</a:t>
            </a:r>
          </a:p>
          <a:p>
            <a:pPr lvl="1"/>
            <a:r>
              <a:rPr lang="en-US" sz="2800" dirty="0" smtClean="0"/>
              <a:t>Females usually have an unaffected X to cover</a:t>
            </a:r>
          </a:p>
          <a:p>
            <a:pPr lvl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Sex-linked Recessive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en-US" sz="3200" dirty="0" smtClean="0"/>
              <a:t>Hemophilia</a:t>
            </a:r>
          </a:p>
          <a:p>
            <a:pPr lvl="2"/>
            <a:r>
              <a:rPr lang="en-US" sz="2600" dirty="0" smtClean="0"/>
              <a:t>Blood will not clot</a:t>
            </a:r>
          </a:p>
          <a:p>
            <a:pPr lvl="1"/>
            <a:endParaRPr lang="en-US" sz="2800" dirty="0" smtClean="0"/>
          </a:p>
          <a:p>
            <a:pPr lvl="1"/>
            <a:endParaRPr lang="en-US" sz="2800" dirty="0" smtClean="0"/>
          </a:p>
          <a:p>
            <a:pPr lvl="1"/>
            <a:endParaRPr lang="en-US" sz="2800" dirty="0" smtClean="0"/>
          </a:p>
          <a:p>
            <a:pPr lvl="1"/>
            <a:endParaRPr lang="en-US" sz="2800" dirty="0" smtClean="0"/>
          </a:p>
          <a:p>
            <a:endParaRPr lang="en-US" dirty="0"/>
          </a:p>
        </p:txBody>
      </p:sp>
      <p:pic>
        <p:nvPicPr>
          <p:cNvPr id="4" name="Picture 3" descr="hemophilia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3048000"/>
            <a:ext cx="3403600" cy="2552700"/>
          </a:xfrm>
          <a:prstGeom prst="rect">
            <a:avLst/>
          </a:prstGeom>
        </p:spPr>
      </p:pic>
      <p:pic>
        <p:nvPicPr>
          <p:cNvPr id="6" name="Picture 5" descr="ryan whi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9200" y="1250290"/>
            <a:ext cx="4114800" cy="54479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Sex-linked Recessive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800" dirty="0" err="1" smtClean="0"/>
              <a:t>Duchenne</a:t>
            </a:r>
            <a:r>
              <a:rPr lang="en-US" sz="2800" dirty="0" smtClean="0"/>
              <a:t> Muscular Dystrophy</a:t>
            </a:r>
          </a:p>
          <a:p>
            <a:pPr marL="548640" lvl="2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600" dirty="0" smtClean="0"/>
              <a:t>Mom is a carrier,  X</a:t>
            </a:r>
            <a:r>
              <a:rPr lang="en-US" sz="2600" baseline="-25000" dirty="0" smtClean="0"/>
              <a:t>md</a:t>
            </a:r>
            <a:r>
              <a:rPr lang="en-US" sz="2600" dirty="0" smtClean="0"/>
              <a:t>X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mdystroph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53200" y="1447800"/>
            <a:ext cx="2352675" cy="2162175"/>
          </a:xfrm>
          <a:prstGeom prst="rect">
            <a:avLst/>
          </a:prstGeom>
        </p:spPr>
      </p:pic>
      <p:pic>
        <p:nvPicPr>
          <p:cNvPr id="5" name="Picture 4" descr="mdystrophy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05600" y="3733800"/>
            <a:ext cx="2262791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Sex-linked Recessive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800" dirty="0" smtClean="0"/>
              <a:t>Red/Green Color Blindness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Color5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2286000"/>
            <a:ext cx="2895599" cy="3033486"/>
          </a:xfrm>
          <a:prstGeom prst="rect">
            <a:avLst/>
          </a:prstGeom>
        </p:spPr>
      </p:pic>
      <p:pic>
        <p:nvPicPr>
          <p:cNvPr id="5" name="Picture 4" descr="test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0" y="2286000"/>
            <a:ext cx="3058620" cy="3048000"/>
          </a:xfrm>
          <a:prstGeom prst="rect">
            <a:avLst/>
          </a:prstGeom>
        </p:spPr>
      </p:pic>
      <p:pic>
        <p:nvPicPr>
          <p:cNvPr id="6" name="Picture 5" descr="test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19800" y="2286000"/>
            <a:ext cx="3124200" cy="30186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Non-Disjunction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Meiosis 46</a:t>
            </a:r>
            <a:r>
              <a:rPr lang="en-US" dirty="0" smtClean="0">
                <a:sym typeface="Wingdings" pitchFamily="2" charset="2"/>
              </a:rPr>
              <a:t>23 does not </a:t>
            </a:r>
            <a:r>
              <a:rPr lang="en-US" smtClean="0">
                <a:sym typeface="Wingdings" pitchFamily="2" charset="2"/>
              </a:rPr>
              <a:t>happen correctly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purebreds so expensive?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0235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Controlled Mating</a:t>
            </a:r>
          </a:p>
          <a:p>
            <a:pPr lvl="1"/>
            <a:r>
              <a:rPr lang="en-US" sz="2800" dirty="0" smtClean="0"/>
              <a:t>Dogs (AKC, good senses, diseases)</a:t>
            </a:r>
          </a:p>
          <a:p>
            <a:pPr lvl="1"/>
            <a:r>
              <a:rPr lang="en-US" sz="2800" dirty="0" smtClean="0"/>
              <a:t>Paint horse</a:t>
            </a:r>
          </a:p>
          <a:p>
            <a:pPr lvl="1"/>
            <a:endParaRPr lang="en-US" sz="1200" dirty="0" smtClean="0"/>
          </a:p>
          <a:p>
            <a:r>
              <a:rPr lang="en-US" sz="3300" dirty="0" smtClean="0"/>
              <a:t>Why was “</a:t>
            </a:r>
            <a:r>
              <a:rPr lang="en-US" sz="3300" dirty="0" err="1" smtClean="0"/>
              <a:t>Barbaro</a:t>
            </a:r>
            <a:r>
              <a:rPr lang="en-US" sz="3300" dirty="0" smtClean="0"/>
              <a:t>” a big deal?</a:t>
            </a:r>
          </a:p>
          <a:p>
            <a:pPr lvl="1"/>
            <a:r>
              <a:rPr lang="en-US" sz="2800" dirty="0" smtClean="0"/>
              <a:t>Earned $3 Million racing</a:t>
            </a:r>
          </a:p>
          <a:p>
            <a:pPr lvl="1"/>
            <a:r>
              <a:rPr lang="en-US" sz="2800" dirty="0" smtClean="0"/>
              <a:t> A.P. Indy- (sire: Seattle Slew 1977HOY)</a:t>
            </a:r>
          </a:p>
          <a:p>
            <a:pPr lvl="2"/>
            <a:r>
              <a:rPr lang="en-US" sz="2600" dirty="0" smtClean="0"/>
              <a:t>1992 Horse of year / $250,000 stud fee x 90</a:t>
            </a:r>
          </a:p>
          <a:p>
            <a:pPr lvl="2"/>
            <a:r>
              <a:rPr lang="en-US" sz="2600" dirty="0" smtClean="0"/>
              <a:t>Over $22,000,000 per year</a:t>
            </a:r>
          </a:p>
          <a:p>
            <a:pPr lvl="2"/>
            <a:r>
              <a:rPr lang="en-US" sz="2600" dirty="0" smtClean="0"/>
              <a:t>Rachel Alexandria / Mine that Bird </a:t>
            </a:r>
            <a:endParaRPr lang="en-US" sz="2600" dirty="0"/>
          </a:p>
        </p:txBody>
      </p:sp>
      <p:pic>
        <p:nvPicPr>
          <p:cNvPr id="4" name="Picture 3" descr="American%20Paint%20Hors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76800" y="1066800"/>
            <a:ext cx="2616497" cy="2209800"/>
          </a:xfrm>
          <a:prstGeom prst="rect">
            <a:avLst/>
          </a:prstGeom>
        </p:spPr>
      </p:pic>
      <p:pic>
        <p:nvPicPr>
          <p:cNvPr id="5" name="Picture 4" descr="BARBAR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77001" y="2743200"/>
            <a:ext cx="2667000" cy="17918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you the way you are?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8503920" cy="46512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NATURE</a:t>
            </a:r>
          </a:p>
          <a:p>
            <a:r>
              <a:rPr lang="en-US" sz="3200" dirty="0" smtClean="0"/>
              <a:t>Genetics</a:t>
            </a:r>
          </a:p>
          <a:p>
            <a:r>
              <a:rPr lang="en-US" sz="3200" dirty="0" smtClean="0"/>
              <a:t>Heredity / Genes</a:t>
            </a:r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Alcoholism</a:t>
            </a:r>
          </a:p>
          <a:p>
            <a:pPr>
              <a:buNone/>
            </a:pPr>
            <a:r>
              <a:rPr lang="en-US" sz="3200" dirty="0" smtClean="0"/>
              <a:t>Lifting weights</a:t>
            </a:r>
          </a:p>
          <a:p>
            <a:pPr>
              <a:buNone/>
            </a:pPr>
            <a:r>
              <a:rPr lang="en-US" sz="3200" dirty="0" smtClean="0"/>
              <a:t>Size (weight / height)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5105400" y="1371600"/>
            <a:ext cx="4038600" cy="46815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NURTURE</a:t>
            </a:r>
          </a:p>
          <a:p>
            <a:r>
              <a:rPr lang="en-US" sz="3200" dirty="0" smtClean="0"/>
              <a:t>Environment</a:t>
            </a:r>
          </a:p>
          <a:p>
            <a:r>
              <a:rPr lang="en-US" sz="3200" dirty="0" smtClean="0"/>
              <a:t>Learned / Choice</a:t>
            </a:r>
          </a:p>
          <a:p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Success</a:t>
            </a:r>
          </a:p>
          <a:p>
            <a:pPr>
              <a:buNone/>
            </a:pPr>
            <a:r>
              <a:rPr lang="en-US" sz="3200" dirty="0" smtClean="0"/>
              <a:t>Athletic ability</a:t>
            </a:r>
          </a:p>
          <a:p>
            <a:pPr>
              <a:buNone/>
            </a:pPr>
            <a:r>
              <a:rPr lang="en-US" sz="3200" dirty="0" smtClean="0"/>
              <a:t>Sexuality</a:t>
            </a:r>
          </a:p>
          <a:p>
            <a:pPr>
              <a:buNone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10.1 Mendel’s Law of Heredity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dirty="0" err="1" smtClean="0"/>
              <a:t>Gregor</a:t>
            </a:r>
            <a:r>
              <a:rPr lang="en-US" sz="3200" dirty="0" smtClean="0"/>
              <a:t> Mendel (1800s) - Father of Genetics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Austrian monk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Used garden peas</a:t>
            </a:r>
          </a:p>
          <a:p>
            <a:pPr lvl="2">
              <a:lnSpc>
                <a:spcPct val="150000"/>
              </a:lnSpc>
            </a:pPr>
            <a:r>
              <a:rPr lang="en-US" sz="2600" dirty="0" smtClean="0"/>
              <a:t>Reproduced sexually</a:t>
            </a:r>
          </a:p>
          <a:p>
            <a:pPr lvl="2">
              <a:lnSpc>
                <a:spcPct val="150000"/>
              </a:lnSpc>
            </a:pPr>
            <a:r>
              <a:rPr lang="en-US" sz="2600" dirty="0" smtClean="0"/>
              <a:t>Both gametes on a single flower</a:t>
            </a:r>
          </a:p>
          <a:p>
            <a:pPr lvl="2">
              <a:lnSpc>
                <a:spcPct val="150000"/>
              </a:lnSpc>
              <a:buNone/>
            </a:pPr>
            <a:r>
              <a:rPr lang="en-US" sz="2600" dirty="0" smtClean="0"/>
              <a:t>			Stamen (male)	Pistil (female)</a:t>
            </a:r>
          </a:p>
          <a:p>
            <a:pPr lvl="2">
              <a:lnSpc>
                <a:spcPct val="150000"/>
              </a:lnSpc>
            </a:pPr>
            <a:r>
              <a:rPr lang="en-US" sz="2600" dirty="0" smtClean="0"/>
              <a:t>Fertilization vs. Pollination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Monohybrid Cross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89848" cy="4572000"/>
          </a:xfrm>
        </p:spPr>
        <p:txBody>
          <a:bodyPr>
            <a:normAutofit fontScale="92500"/>
          </a:bodyPr>
          <a:lstStyle/>
          <a:p>
            <a:r>
              <a:rPr lang="en-US" sz="3200" dirty="0" smtClean="0"/>
              <a:t>Parents differ by one trait</a:t>
            </a:r>
          </a:p>
          <a:p>
            <a:pPr lvl="1"/>
            <a:r>
              <a:rPr lang="en-US" sz="2400" dirty="0" smtClean="0"/>
              <a:t>Ex: Pea color and height, tongue-roller, lobed ears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3200" dirty="0" smtClean="0"/>
              <a:t>P1 (parent generation)    	tall plants x dwarf</a:t>
            </a:r>
          </a:p>
          <a:p>
            <a:pPr>
              <a:buNone/>
            </a:pPr>
            <a:r>
              <a:rPr lang="en-US" sz="3200" dirty="0" smtClean="0"/>
              <a:t>F1 (Filial generation)	              all tall plants</a:t>
            </a:r>
          </a:p>
          <a:p>
            <a:pPr>
              <a:buNone/>
            </a:pPr>
            <a:r>
              <a:rPr lang="en-US" sz="3200" dirty="0" smtClean="0"/>
              <a:t>F2 					    3 tall: 1 dwarf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3200" dirty="0" smtClean="0"/>
              <a:t>Phenotype- trait expressed</a:t>
            </a:r>
          </a:p>
          <a:p>
            <a:pPr>
              <a:buNone/>
            </a:pPr>
            <a:r>
              <a:rPr lang="en-US" sz="3200" dirty="0" smtClean="0"/>
              <a:t>Allele- represents a gene passed from each parent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Monohybrid Cross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Genotype- allele combination from parents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dirty="0" smtClean="0"/>
              <a:t>P1		TT	x	</a:t>
            </a:r>
            <a:r>
              <a:rPr lang="en-US" dirty="0" err="1" smtClean="0"/>
              <a:t>tt</a:t>
            </a:r>
            <a:r>
              <a:rPr lang="en-US" dirty="0" smtClean="0"/>
              <a:t>		</a:t>
            </a:r>
          </a:p>
          <a:p>
            <a:pPr>
              <a:buNone/>
            </a:pPr>
            <a:r>
              <a:rPr lang="en-US" dirty="0" smtClean="0"/>
              <a:t>F1			</a:t>
            </a:r>
            <a:r>
              <a:rPr lang="en-US" dirty="0" err="1" smtClean="0"/>
              <a:t>Tt</a:t>
            </a:r>
            <a:r>
              <a:rPr lang="en-US" dirty="0" smtClean="0"/>
              <a:t>			</a:t>
            </a:r>
          </a:p>
          <a:p>
            <a:pPr>
              <a:buNone/>
            </a:pPr>
            <a:r>
              <a:rPr lang="en-US" dirty="0" smtClean="0"/>
              <a:t>F2		1 TT : 2 </a:t>
            </a:r>
            <a:r>
              <a:rPr lang="en-US" dirty="0" err="1" smtClean="0"/>
              <a:t>Tt</a:t>
            </a:r>
            <a:r>
              <a:rPr lang="en-US" dirty="0" smtClean="0"/>
              <a:t> : 1 </a:t>
            </a:r>
            <a:r>
              <a:rPr lang="en-US" dirty="0" err="1" smtClean="0"/>
              <a:t>tt</a:t>
            </a:r>
            <a:r>
              <a:rPr lang="en-US" dirty="0" smtClean="0"/>
              <a:t> 	(Genotypes)</a:t>
            </a:r>
          </a:p>
          <a:p>
            <a:pPr>
              <a:buNone/>
            </a:pPr>
            <a:r>
              <a:rPr lang="en-US" dirty="0" smtClean="0"/>
              <a:t>			 3 tall : 1 dwarf 	(Phenotypes)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dirty="0" smtClean="0"/>
              <a:t>Homozygous   vs.   Heterozygous</a:t>
            </a:r>
          </a:p>
          <a:p>
            <a:pPr>
              <a:buNone/>
            </a:pPr>
            <a:r>
              <a:rPr lang="en-US" dirty="0" smtClean="0"/>
              <a:t>Dominant- allele causes phenotype when present</a:t>
            </a:r>
          </a:p>
          <a:p>
            <a:pPr>
              <a:buNone/>
            </a:pPr>
            <a:r>
              <a:rPr lang="en-US" dirty="0" smtClean="0"/>
              <a:t>Recessive-  allele only expressed when no dominants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Determining Alleles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two true breeding plants are crosses, the allele determining the phenotype is dominant.</a:t>
            </a:r>
          </a:p>
          <a:p>
            <a:pPr>
              <a:buNone/>
            </a:pPr>
            <a:r>
              <a:rPr lang="en-US" dirty="0" smtClean="0"/>
              <a:t>		TT (tall)    x     </a:t>
            </a:r>
            <a:r>
              <a:rPr lang="en-US" dirty="0" err="1" smtClean="0"/>
              <a:t>tt</a:t>
            </a:r>
            <a:r>
              <a:rPr lang="en-US" dirty="0" smtClean="0"/>
              <a:t>  (dwarf)</a:t>
            </a:r>
          </a:p>
          <a:p>
            <a:pPr>
              <a:buNone/>
            </a:pPr>
            <a:r>
              <a:rPr lang="en-US" dirty="0" smtClean="0"/>
              <a:t>			  </a:t>
            </a:r>
            <a:r>
              <a:rPr lang="en-US" dirty="0" err="1" smtClean="0"/>
              <a:t>Tt</a:t>
            </a:r>
            <a:r>
              <a:rPr lang="en-US" dirty="0" smtClean="0"/>
              <a:t> (tall)			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Symbol for allele = dominant allele’s first letter </a:t>
            </a:r>
          </a:p>
          <a:p>
            <a:endParaRPr lang="en-US" dirty="0" smtClean="0"/>
          </a:p>
          <a:p>
            <a:r>
              <a:rPr lang="en-US" dirty="0" smtClean="0"/>
              <a:t>Ex: Tall/Dwarf, Lobed/ Attached, Round/Wrinkled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Punnett</a:t>
            </a:r>
            <a:r>
              <a:rPr lang="en-US" dirty="0" smtClean="0"/>
              <a:t> Squares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Determines the proportions of possible genotypes of offspring.</a:t>
            </a:r>
          </a:p>
          <a:p>
            <a:endParaRPr lang="en-US" dirty="0" smtClean="0"/>
          </a:p>
          <a:p>
            <a:r>
              <a:rPr lang="en-US" dirty="0" smtClean="0"/>
              <a:t>Parent:  TT, </a:t>
            </a:r>
            <a:r>
              <a:rPr lang="en-US" dirty="0" err="1" smtClean="0"/>
              <a:t>Tt</a:t>
            </a:r>
            <a:r>
              <a:rPr lang="en-US" dirty="0" smtClean="0"/>
              <a:t>, </a:t>
            </a:r>
            <a:r>
              <a:rPr lang="en-US" dirty="0" err="1" smtClean="0"/>
              <a:t>tt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offspring will result in a cross of a homozygous recessive plant with a heterozygous plant?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1121</TotalTime>
  <Words>459</Words>
  <Application>Microsoft Office PowerPoint</Application>
  <PresentationFormat>On-screen Show (4:3)</PresentationFormat>
  <Paragraphs>167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Civic</vt:lpstr>
      <vt:lpstr>Chapter 10</vt:lpstr>
      <vt:lpstr>Genetics</vt:lpstr>
      <vt:lpstr>Why are purebreds so expensive?</vt:lpstr>
      <vt:lpstr>Why are you the way you are?</vt:lpstr>
      <vt:lpstr>10.1 Mendel’s Law of Heredity</vt:lpstr>
      <vt:lpstr>Monohybrid Cross</vt:lpstr>
      <vt:lpstr>Monohybrid Cross</vt:lpstr>
      <vt:lpstr>Determining Alleles</vt:lpstr>
      <vt:lpstr>Punnett Squares</vt:lpstr>
      <vt:lpstr>Problems</vt:lpstr>
      <vt:lpstr>Pedigree</vt:lpstr>
      <vt:lpstr>Using Punnett Squares Worksheet</vt:lpstr>
      <vt:lpstr>Using Punnett Squares Worksheet</vt:lpstr>
      <vt:lpstr>Using Punnett Squares Worksheet</vt:lpstr>
      <vt:lpstr>Using Punnett Squares Worksheet</vt:lpstr>
      <vt:lpstr>Dihybrid Cross</vt:lpstr>
      <vt:lpstr>Dihybrid Cross</vt:lpstr>
      <vt:lpstr>Types of Dominance</vt:lpstr>
      <vt:lpstr>Types of Dominance</vt:lpstr>
      <vt:lpstr>Types of Dominance</vt:lpstr>
      <vt:lpstr>Types of Dominance</vt:lpstr>
      <vt:lpstr>Sex-linked Recessive Examples</vt:lpstr>
      <vt:lpstr>Sex-linked Recessive Examples</vt:lpstr>
      <vt:lpstr>Sex-linked Recessive Examples</vt:lpstr>
      <vt:lpstr>Non-Disjunction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10</dc:title>
  <dc:creator/>
  <cp:lastModifiedBy>jason</cp:lastModifiedBy>
  <cp:revision>69</cp:revision>
  <dcterms:created xsi:type="dcterms:W3CDTF">2006-08-16T00:00:00Z</dcterms:created>
  <dcterms:modified xsi:type="dcterms:W3CDTF">2010-05-24T03:17:30Z</dcterms:modified>
</cp:coreProperties>
</file>